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71" r:id="rId6"/>
    <p:sldId id="258" r:id="rId7"/>
    <p:sldId id="259" r:id="rId8"/>
    <p:sldId id="260" r:id="rId9"/>
    <p:sldId id="261" r:id="rId10"/>
    <p:sldId id="4162" r:id="rId11"/>
    <p:sldId id="4161" r:id="rId12"/>
    <p:sldId id="272" r:id="rId13"/>
    <p:sldId id="262" r:id="rId14"/>
    <p:sldId id="264" r:id="rId15"/>
    <p:sldId id="4163" r:id="rId16"/>
    <p:sldId id="265" r:id="rId17"/>
    <p:sldId id="416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9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A33"/>
    <a:srgbClr val="483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>
        <p:scale>
          <a:sx n="66" d="100"/>
          <a:sy n="66" d="100"/>
        </p:scale>
        <p:origin x="149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606FA-EF94-4A3A-95DA-1ABF8166BE8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7B2AD-C9EE-4DB5-AA6D-D3A675E0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1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Is the glass half full or half empty?
https://www.polleverywhere.com/multiple_choice_polls/Fu5jp4nebfslfr5CW1vLJ?flow=Default&amp;onscreen=persist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7B2AD-C9EE-4DB5-AA6D-D3A675E0084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966C9-A017-41DF-9895-1FAF59D9D2D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1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your zip code?
https://www.polleverywhere.com/free_text_polls/Kp4vAjpZHltWc9pDCXe9Y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7B2AD-C9EE-4DB5-AA6D-D3A675E0084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DFF1B-8860-47F8-B9A9-3564543E6FA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5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far from the site (1215 St. Bernard) do you live?
https://www.polleverywhere.com/multiple_choice_polls/fdDzKPDjczurAWtXET0Ie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7B2AD-C9EE-4DB5-AA6D-D3A675E0084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A81036-1D02-4967-9A81-54C13719FBD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long have you lived in New Orleans?
https://www.polleverywhere.com/multiple_choice_polls/8c3tA7fZCyI5zqHQjoCGi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7B2AD-C9EE-4DB5-AA6D-D3A675E0084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801E5-C5E6-402D-900B-EBCA5833F39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7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do you normally celebrate Mardi Gras on St. Bernard?
https://www.polleverywhere.com/free_text_polls/kgJTFm5N06JxyX7rpx05Q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7B2AD-C9EE-4DB5-AA6D-D3A675E0084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AEC67-5302-41CD-9D5E-D9C2A8B7F37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8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should be the biggest priority for the development at St. Bernard?
https://www.polleverywhere.com/multiple_choice_polls/7dL94KBFxV7ze9b7aCTJE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7B2AD-C9EE-4DB5-AA6D-D3A675E0084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2DAFD-F8A4-4415-A5B6-6E6AE0B9572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0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7A2D-C776-46A2-9946-54E3A63A9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7CC06-973D-4F18-8301-4F1076AB5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13309-45D0-4CE5-8941-594BB62B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42-A02A-4793-8377-3342E953AEE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D5AB-3A7B-4635-9B8C-108A3F8A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ABFD6-FBC3-41A9-922E-C364E741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E4F-57EA-415A-8783-C7BB0C07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6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93B0-101A-475A-827B-23A48113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6CD29-CF4C-4202-99BD-8DBD3D222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DD7ED-EDED-477A-B7E2-59029DEF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42-A02A-4793-8377-3342E953AEE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D99AC-9B53-4CE5-8A02-C6FD54AD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34CD6-7A82-4121-B81E-240B9C1B5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E4F-57EA-415A-8783-C7BB0C07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3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6943B-79F2-4EA4-A820-367FD5B4B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60EE8-98C9-4C43-B1AF-66CB2E8A5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A4D79-2EE7-4EEE-B157-00AB5E26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42-A02A-4793-8377-3342E953AEE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E0655-2F36-4A40-93EB-E508179E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7BB02-230F-40CB-A8AB-CF9A8856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E4F-57EA-415A-8783-C7BB0C07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6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7C7D-CCC1-4A17-851E-07739203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41633-C1DE-43BC-949C-00016B72A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99593-5A0B-466A-9B9F-336B227C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42-A02A-4793-8377-3342E953AEE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258F-D59C-413B-9D29-CF24A4FA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10816-3478-4946-BD30-C775002F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E4F-57EA-415A-8783-C7BB0C07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7B44-C62D-48E5-88C2-73ECA6B2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A9F2E-D0DA-4547-9C90-5F658E96F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B99A2-FC69-470D-804B-93754924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42-A02A-4793-8377-3342E953AEE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FD4F5-D3D2-415A-A1ED-93F77E75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A121-DE24-4B96-AF15-2164D0BA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E4F-57EA-415A-8783-C7BB0C07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3C5D-4C49-4B0B-BF6F-E7C33811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6509-C3AE-4711-BAF2-A6891DB7C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1847A-1F1B-41A9-A314-4DEFD60CA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6BA39-6A90-49BD-B068-FE4C904C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42-A02A-4793-8377-3342E953AEE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D902B-5DA3-4FB9-A1A6-13383B88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0B42D-991B-472F-A4F3-2CF78A29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E4F-57EA-415A-8783-C7BB0C07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1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A430-ADC1-45FE-86D0-8070A0E7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5F04B-BF39-47F2-9385-E5C55B1E1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75D44-747D-420C-93D6-132B29203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B2C72-97CD-4333-9746-0FFFB3937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C0AF0-9C7C-4417-9D4F-2DEBD89A8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BF091-F792-4E29-9D60-EC1C5E65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42-A02A-4793-8377-3342E953AEE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C27B3-C217-4840-A7AE-050845E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FB7B6-7D65-4DF1-873E-5496F6B4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E4F-57EA-415A-8783-C7BB0C07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1897-D07F-4D1A-83E0-9EEF2D48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993BA-1BDB-443C-8880-6EE8F259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42-A02A-4793-8377-3342E953AEE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C726F-45E3-4FFE-98D7-3A366150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13D2C-E780-46A1-BAB0-97BFAEE9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E4F-57EA-415A-8783-C7BB0C07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4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482A85-101C-402A-B01A-EA24434A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42-A02A-4793-8377-3342E953AEE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AFD89-7F47-4ECC-B6E6-B57F2113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7253D-C423-4D7E-8F9E-32B0737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E4F-57EA-415A-8783-C7BB0C07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6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C654-44B9-4254-9147-29F882D5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22471-8EB0-4F7C-BA03-005589C1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83728-1E06-49E4-ACB3-6F21CC929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7F82E-B49C-49AE-BD54-7DB16A20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42-A02A-4793-8377-3342E953AEE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E7B04-C925-4067-8B95-4BABBB0B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9B60B-AC12-46B4-BC33-B581C1C5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E4F-57EA-415A-8783-C7BB0C07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CC-9D9C-4DBD-8AC9-F5457A8D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53244-C8E0-4D7F-AEE0-8DE95A6CD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DAF6D-CB44-40A6-B387-8CB71A791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EC191-B00F-4F54-A0C4-799F9D5D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42-A02A-4793-8377-3342E953AEE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BDE69-178A-472B-AAAB-39FE61F6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6B797-92EC-4570-8097-2067DA35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E4F-57EA-415A-8783-C7BB0C07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8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02ED9-F342-42B7-8DF8-D63DFB18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54762-7C13-41A3-BFB3-7837D8A20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7AD9-BE80-4DAA-BCBE-0E8081817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E3F42-A02A-4793-8377-3342E953AEE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4398-3B20-4A9B-8404-223C7CD40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5F59-357B-4FD1-8160-F2FFBD390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6E4F-57EA-415A-8783-C7BB0C07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7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F377B-C53E-4B45-84D5-991E1718CD2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3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4AE9-3C53-45C4-9158-5B4F69808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168" y="1672466"/>
            <a:ext cx="9925664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1215 St. Bernard Ave. Development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Community Meeting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2C8D25-10AE-4A18-A9B4-C4493D75563C}"/>
              </a:ext>
            </a:extLst>
          </p:cNvPr>
          <p:cNvCxnSpPr/>
          <p:nvPr/>
        </p:nvCxnSpPr>
        <p:spPr>
          <a:xfrm>
            <a:off x="840657" y="4139353"/>
            <a:ext cx="1027962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868E95A-A16D-4852-98A8-300158F1BE09}"/>
              </a:ext>
            </a:extLst>
          </p:cNvPr>
          <p:cNvSpPr txBox="1">
            <a:spLocks/>
          </p:cNvSpPr>
          <p:nvPr/>
        </p:nvSpPr>
        <p:spPr>
          <a:xfrm>
            <a:off x="4714567" y="5775462"/>
            <a:ext cx="9925664" cy="815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February 4</a:t>
            </a:r>
            <a:r>
              <a:rPr lang="en-US" sz="36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th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,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8B021E-458F-4041-8E3A-122B84BB2200}"/>
              </a:ext>
            </a:extLst>
          </p:cNvPr>
          <p:cNvCxnSpPr>
            <a:cxnSpLocks/>
          </p:cNvCxnSpPr>
          <p:nvPr/>
        </p:nvCxnSpPr>
        <p:spPr>
          <a:xfrm>
            <a:off x="2186858" y="4239139"/>
            <a:ext cx="7818283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DCC851-9443-4B62-BCB9-06A5976ECE97}"/>
              </a:ext>
            </a:extLst>
          </p:cNvPr>
          <p:cNvCxnSpPr>
            <a:cxnSpLocks/>
          </p:cNvCxnSpPr>
          <p:nvPr/>
        </p:nvCxnSpPr>
        <p:spPr>
          <a:xfrm>
            <a:off x="3214328" y="4335297"/>
            <a:ext cx="5763342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C11AC68-18DF-423D-AF20-268A9887CE4F}"/>
              </a:ext>
            </a:extLst>
          </p:cNvPr>
          <p:cNvSpPr txBox="1">
            <a:spLocks/>
          </p:cNvSpPr>
          <p:nvPr/>
        </p:nvSpPr>
        <p:spPr>
          <a:xfrm>
            <a:off x="-2448231" y="5775462"/>
            <a:ext cx="9925664" cy="815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New Orleans, LA.</a:t>
            </a:r>
          </a:p>
        </p:txBody>
      </p:sp>
    </p:spTree>
    <p:extLst>
      <p:ext uri="{BB962C8B-B14F-4D97-AF65-F5344CB8AC3E}">
        <p14:creationId xmlns:p14="http://schemas.microsoft.com/office/powerpoint/2010/main" val="289736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E906F5-6C26-4F4A-B091-74792D487DC1}"/>
              </a:ext>
            </a:extLst>
          </p:cNvPr>
          <p:cNvSpPr/>
          <p:nvPr/>
        </p:nvSpPr>
        <p:spPr>
          <a:xfrm>
            <a:off x="0" y="1"/>
            <a:ext cx="12192000" cy="1857828"/>
          </a:xfrm>
          <a:prstGeom prst="rect">
            <a:avLst/>
          </a:prstGeom>
          <a:solidFill>
            <a:srgbClr val="F3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39539D-1DE7-4A31-8A13-78A5BF92EA34}"/>
              </a:ext>
            </a:extLst>
          </p:cNvPr>
          <p:cNvCxnSpPr>
            <a:stCxn id="12" idx="2"/>
          </p:cNvCxnSpPr>
          <p:nvPr/>
        </p:nvCxnSpPr>
        <p:spPr>
          <a:xfrm>
            <a:off x="1493856" y="4193504"/>
            <a:ext cx="6052072" cy="0"/>
          </a:xfrm>
          <a:prstGeom prst="line">
            <a:avLst/>
          </a:prstGeom>
          <a:ln w="1270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E19A657-E804-4C1F-92AD-EADD645B5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168" y="-896563"/>
            <a:ext cx="9925664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Timeline</a:t>
            </a:r>
          </a:p>
        </p:txBody>
      </p:sp>
      <p:sp>
        <p:nvSpPr>
          <p:cNvPr id="11" name="TextBox 51">
            <a:extLst>
              <a:ext uri="{FF2B5EF4-FFF2-40B4-BE49-F238E27FC236}">
                <a16:creationId xmlns:a16="http://schemas.microsoft.com/office/drawing/2014/main" id="{8A46685A-BDEF-42C5-8BCB-39C69A3C2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43" y="3205533"/>
            <a:ext cx="2824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Meeting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BCEDBE-463C-4F5A-8B11-BB0BB5EEC508}"/>
              </a:ext>
            </a:extLst>
          </p:cNvPr>
          <p:cNvSpPr/>
          <p:nvPr/>
        </p:nvSpPr>
        <p:spPr>
          <a:xfrm>
            <a:off x="1493856" y="3833935"/>
            <a:ext cx="719138" cy="719138"/>
          </a:xfrm>
          <a:prstGeom prst="ellipse">
            <a:avLst/>
          </a:prstGeom>
          <a:solidFill>
            <a:srgbClr val="F3CA3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A846EA-9650-4438-88EA-DB5EF72AA0EB}"/>
              </a:ext>
            </a:extLst>
          </p:cNvPr>
          <p:cNvCxnSpPr>
            <a:cxnSpLocks/>
          </p:cNvCxnSpPr>
          <p:nvPr/>
        </p:nvCxnSpPr>
        <p:spPr>
          <a:xfrm>
            <a:off x="7762875" y="4193504"/>
            <a:ext cx="3533775" cy="0"/>
          </a:xfrm>
          <a:prstGeom prst="straightConnector1">
            <a:avLst/>
          </a:prstGeom>
          <a:ln w="127000" cap="rnd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3">
            <a:extLst>
              <a:ext uri="{FF2B5EF4-FFF2-40B4-BE49-F238E27FC236}">
                <a16:creationId xmlns:a16="http://schemas.microsoft.com/office/drawing/2014/main" id="{A58BA96A-B437-4B54-B8AA-F3A0608C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047" y="2866334"/>
            <a:ext cx="3463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Concept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Design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964AC8-B124-4B2D-996B-2ABE67E43C06}"/>
              </a:ext>
            </a:extLst>
          </p:cNvPr>
          <p:cNvSpPr/>
          <p:nvPr/>
        </p:nvSpPr>
        <p:spPr>
          <a:xfrm>
            <a:off x="7186359" y="3833935"/>
            <a:ext cx="719138" cy="719138"/>
          </a:xfrm>
          <a:prstGeom prst="ellipse">
            <a:avLst/>
          </a:prstGeom>
          <a:solidFill>
            <a:srgbClr val="F3CA3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51">
            <a:extLst>
              <a:ext uri="{FF2B5EF4-FFF2-40B4-BE49-F238E27FC236}">
                <a16:creationId xmlns:a16="http://schemas.microsoft.com/office/drawing/2014/main" id="{B40346F0-9D6B-4C5A-B480-17CD202B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48" y="4828945"/>
            <a:ext cx="200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February</a:t>
            </a:r>
          </a:p>
        </p:txBody>
      </p:sp>
      <p:sp>
        <p:nvSpPr>
          <p:cNvPr id="17" name="TextBox 51">
            <a:extLst>
              <a:ext uri="{FF2B5EF4-FFF2-40B4-BE49-F238E27FC236}">
                <a16:creationId xmlns:a16="http://schemas.microsoft.com/office/drawing/2014/main" id="{AE9BA8FD-1073-4FD6-B9D9-1C0FE442B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535" y="4828946"/>
            <a:ext cx="1273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March</a:t>
            </a:r>
          </a:p>
        </p:txBody>
      </p:sp>
      <p:sp>
        <p:nvSpPr>
          <p:cNvPr id="18" name="TextBox 51">
            <a:extLst>
              <a:ext uri="{FF2B5EF4-FFF2-40B4-BE49-F238E27FC236}">
                <a16:creationId xmlns:a16="http://schemas.microsoft.com/office/drawing/2014/main" id="{41BF41A0-AE11-4F9F-9A4D-E99258413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207" y="4828946"/>
            <a:ext cx="1381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April</a:t>
            </a:r>
          </a:p>
        </p:txBody>
      </p:sp>
      <p:sp>
        <p:nvSpPr>
          <p:cNvPr id="20" name="TextBox 52">
            <a:extLst>
              <a:ext uri="{FF2B5EF4-FFF2-40B4-BE49-F238E27FC236}">
                <a16:creationId xmlns:a16="http://schemas.microsoft.com/office/drawing/2014/main" id="{AD0EA60E-4289-421D-9028-03B5508C0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92" y="3167856"/>
            <a:ext cx="2824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Meeting 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65161B-278E-4392-B2F8-D09804CC0B5E}"/>
              </a:ext>
            </a:extLst>
          </p:cNvPr>
          <p:cNvSpPr/>
          <p:nvPr/>
        </p:nvSpPr>
        <p:spPr>
          <a:xfrm>
            <a:off x="4286505" y="3833935"/>
            <a:ext cx="719138" cy="719138"/>
          </a:xfrm>
          <a:prstGeom prst="ellipse">
            <a:avLst/>
          </a:prstGeom>
          <a:solidFill>
            <a:srgbClr val="F3CA3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51">
            <a:extLst>
              <a:ext uri="{FF2B5EF4-FFF2-40B4-BE49-F238E27FC236}">
                <a16:creationId xmlns:a16="http://schemas.microsoft.com/office/drawing/2014/main" id="{DAAE03A7-653B-4C3C-A2DF-324FE9AE6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6750" y="4769339"/>
            <a:ext cx="1779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Late 2021</a:t>
            </a:r>
          </a:p>
        </p:txBody>
      </p:sp>
      <p:sp>
        <p:nvSpPr>
          <p:cNvPr id="26" name="TextBox 51">
            <a:extLst>
              <a:ext uri="{FF2B5EF4-FFF2-40B4-BE49-F238E27FC236}">
                <a16:creationId xmlns:a16="http://schemas.microsoft.com/office/drawing/2014/main" id="{E4FFD462-F9C9-48E2-9E3A-A39B2105F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6676" y="2927888"/>
            <a:ext cx="19596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Shovels in the ground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5DC0D1-7F17-4EF9-9004-CAA86685AE93}"/>
              </a:ext>
            </a:extLst>
          </p:cNvPr>
          <p:cNvGrpSpPr/>
          <p:nvPr/>
        </p:nvGrpSpPr>
        <p:grpSpPr>
          <a:xfrm>
            <a:off x="1628211" y="3766430"/>
            <a:ext cx="719138" cy="540817"/>
            <a:chOff x="2572249" y="5576606"/>
            <a:chExt cx="798986" cy="54081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B77DCF0-0561-442C-946E-8874C876CF9F}"/>
                </a:ext>
              </a:extLst>
            </p:cNvPr>
            <p:cNvCxnSpPr>
              <a:cxnSpLocks/>
            </p:cNvCxnSpPr>
            <p:nvPr/>
          </p:nvCxnSpPr>
          <p:spPr>
            <a:xfrm>
              <a:off x="2572249" y="5841242"/>
              <a:ext cx="302737" cy="276181"/>
            </a:xfrm>
            <a:prstGeom prst="line">
              <a:avLst/>
            </a:prstGeom>
            <a:ln w="857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89833BC-3140-4145-82BB-F80B02F26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1362" y="5576606"/>
              <a:ext cx="509873" cy="504560"/>
            </a:xfrm>
            <a:prstGeom prst="line">
              <a:avLst/>
            </a:prstGeom>
            <a:ln w="857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61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7D6815-7A33-F14F-AB2E-8519FFE95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2" y="235606"/>
            <a:ext cx="6806905" cy="3126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66503-C482-C54F-B947-92C4DDF8E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2" y="3495472"/>
            <a:ext cx="6806905" cy="31269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71B219-AFF3-4AEB-94B7-B2E19EDAC2FF}"/>
              </a:ext>
            </a:extLst>
          </p:cNvPr>
          <p:cNvSpPr/>
          <p:nvPr/>
        </p:nvSpPr>
        <p:spPr>
          <a:xfrm>
            <a:off x="0" y="1"/>
            <a:ext cx="5045725" cy="1857828"/>
          </a:xfrm>
          <a:prstGeom prst="rect">
            <a:avLst/>
          </a:prstGeom>
          <a:solidFill>
            <a:srgbClr val="F3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01E00B-24EC-4BFA-81BA-9883A46E1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39970" y="-958194"/>
            <a:ext cx="9925664" cy="2387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Zoning</a:t>
            </a:r>
          </a:p>
        </p:txBody>
      </p:sp>
    </p:spTree>
    <p:extLst>
      <p:ext uri="{BB962C8B-B14F-4D97-AF65-F5344CB8AC3E}">
        <p14:creationId xmlns:p14="http://schemas.microsoft.com/office/powerpoint/2010/main" val="2487658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ble">
            <a:extLst>
              <a:ext uri="{FF2B5EF4-FFF2-40B4-BE49-F238E27FC236}">
                <a16:creationId xmlns:a16="http://schemas.microsoft.com/office/drawing/2014/main" id="{56959F7A-ABD2-471A-9866-17F150552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86" y="2702361"/>
            <a:ext cx="3404166" cy="3387560"/>
          </a:xfrm>
          <a:prstGeom prst="rect">
            <a:avLst/>
          </a:prstGeom>
        </p:spPr>
      </p:pic>
      <p:pic>
        <p:nvPicPr>
          <p:cNvPr id="9" name="table">
            <a:extLst>
              <a:ext uri="{FF2B5EF4-FFF2-40B4-BE49-F238E27FC236}">
                <a16:creationId xmlns:a16="http://schemas.microsoft.com/office/drawing/2014/main" id="{F4E19861-8D31-480D-9887-1C534A5F0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89" r="36802"/>
          <a:stretch/>
        </p:blipFill>
        <p:spPr>
          <a:xfrm>
            <a:off x="8828839" y="77688"/>
            <a:ext cx="3185952" cy="6702624"/>
          </a:xfrm>
          <a:prstGeom prst="rect">
            <a:avLst/>
          </a:prstGeom>
        </p:spPr>
      </p:pic>
      <p:pic>
        <p:nvPicPr>
          <p:cNvPr id="10" name="table">
            <a:extLst>
              <a:ext uri="{FF2B5EF4-FFF2-40B4-BE49-F238E27FC236}">
                <a16:creationId xmlns:a16="http://schemas.microsoft.com/office/drawing/2014/main" id="{573EE3DE-A72F-4187-AC94-21F67673F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239" b="50450"/>
          <a:stretch/>
        </p:blipFill>
        <p:spPr>
          <a:xfrm>
            <a:off x="5455997" y="77687"/>
            <a:ext cx="2667278" cy="67074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56272-A9B4-41A3-A3F8-357986CC35C8}"/>
              </a:ext>
            </a:extLst>
          </p:cNvPr>
          <p:cNvSpPr/>
          <p:nvPr/>
        </p:nvSpPr>
        <p:spPr>
          <a:xfrm>
            <a:off x="0" y="1"/>
            <a:ext cx="5209953" cy="1857828"/>
          </a:xfrm>
          <a:prstGeom prst="rect">
            <a:avLst/>
          </a:prstGeom>
          <a:solidFill>
            <a:srgbClr val="F3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94537A-E6BB-46AC-B9B2-95239998F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57856" y="-949726"/>
            <a:ext cx="9925664" cy="2387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Permitted Uses</a:t>
            </a:r>
          </a:p>
        </p:txBody>
      </p:sp>
    </p:spTree>
    <p:extLst>
      <p:ext uri="{BB962C8B-B14F-4D97-AF65-F5344CB8AC3E}">
        <p14:creationId xmlns:p14="http://schemas.microsoft.com/office/powerpoint/2010/main" val="312536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0665C5-3BE7-4ED7-BEA5-3AA865E0D74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527B84-C66C-4AEF-8376-89AB6C6DB0AB}"/>
              </a:ext>
            </a:extLst>
          </p:cNvPr>
          <p:cNvSpPr txBox="1">
            <a:spLocks/>
          </p:cNvSpPr>
          <p:nvPr/>
        </p:nvSpPr>
        <p:spPr>
          <a:xfrm>
            <a:off x="1133168" y="1850879"/>
            <a:ext cx="992566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3CA33"/>
                </a:solidFill>
                <a:latin typeface="Avenir LT Std 65 Medium" panose="020B0603020203020204" pitchFamily="34" charset="0"/>
              </a:rPr>
              <a:t>WHAT SHOULD WE DO?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BE0BC-EA0C-4D7D-BAFA-B54B3512AA64}"/>
              </a:ext>
            </a:extLst>
          </p:cNvPr>
          <p:cNvSpPr txBox="1">
            <a:spLocks/>
          </p:cNvSpPr>
          <p:nvPr/>
        </p:nvSpPr>
        <p:spPr>
          <a:xfrm>
            <a:off x="1133168" y="657079"/>
            <a:ext cx="992566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3CA33"/>
                </a:solidFill>
                <a:latin typeface="Avenir LT Std 65 Medium" panose="020B0603020203020204" pitchFamily="34" charset="0"/>
              </a:rPr>
              <a:t>SO.</a:t>
            </a:r>
          </a:p>
        </p:txBody>
      </p:sp>
    </p:spTree>
    <p:extLst>
      <p:ext uri="{BB962C8B-B14F-4D97-AF65-F5344CB8AC3E}">
        <p14:creationId xmlns:p14="http://schemas.microsoft.com/office/powerpoint/2010/main" val="14896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wnload Mobile Cell Phone In Hand Png Transparent - Black Hands Holding  Phone | Transparent PNG Download #2366779 - Vippng">
            <a:extLst>
              <a:ext uri="{FF2B5EF4-FFF2-40B4-BE49-F238E27FC236}">
                <a16:creationId xmlns:a16="http://schemas.microsoft.com/office/drawing/2014/main" id="{B42E81E5-D26F-43E4-BE3C-95919D30B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t="3355" r="16043" b="21169"/>
          <a:stretch/>
        </p:blipFill>
        <p:spPr bwMode="auto">
          <a:xfrm>
            <a:off x="0" y="0"/>
            <a:ext cx="530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F6F21A7-E572-46E7-BA57-049D29CBB7CE}"/>
              </a:ext>
            </a:extLst>
          </p:cNvPr>
          <p:cNvSpPr txBox="1">
            <a:spLocks/>
          </p:cNvSpPr>
          <p:nvPr/>
        </p:nvSpPr>
        <p:spPr bwMode="auto">
          <a:xfrm>
            <a:off x="4587364" y="1693237"/>
            <a:ext cx="7486650" cy="347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SzPct val="60000"/>
              <a:buFont typeface="Wingdings" pitchFamily="2" charset="2"/>
              <a:buChar char="§"/>
              <a:defRPr sz="29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Char char="§"/>
              <a:defRPr sz="2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§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§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5F5F5F"/>
              </a:buClr>
              <a:buSzPct val="65000"/>
              <a:buFont typeface="Wingdings" pitchFamily="2" charset="2"/>
              <a:buChar char="§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spc="600" dirty="0">
              <a:latin typeface="Avenir LT Std 65 Medium" panose="020B0603020203020204" pitchFamily="34" charset="0"/>
            </a:endParaRPr>
          </a:p>
          <a:p>
            <a:pPr marL="0" indent="0" algn="ctr">
              <a:buNone/>
            </a:pPr>
            <a:r>
              <a:rPr lang="en-US" b="1" spc="600" dirty="0">
                <a:latin typeface="Avenir LT Std 35 Light" panose="020B0402020203020204" pitchFamily="34" charset="0"/>
              </a:rPr>
              <a:t>LET’S SET UP OUR PHONES FOR POLLING QUESTIONS!</a:t>
            </a:r>
          </a:p>
          <a:p>
            <a:pPr marL="0" indent="0" algn="ctr">
              <a:buNone/>
            </a:pPr>
            <a:endParaRPr lang="en-US" sz="1800" b="1" spc="600" dirty="0">
              <a:latin typeface="Avenir LT Std 35 Light" panose="020B0402020203020204" pitchFamily="34" charset="0"/>
            </a:endParaRPr>
          </a:p>
          <a:p>
            <a:pPr marL="0" indent="0" algn="ctr">
              <a:buNone/>
            </a:pPr>
            <a:r>
              <a:rPr lang="en-US" sz="1800" b="1" spc="600" dirty="0">
                <a:latin typeface="Avenir LT Std 35 Light" panose="020B0402020203020204" pitchFamily="34" charset="0"/>
              </a:rPr>
              <a:t>(YOU SHOULD RECEIVE A CONFIRMATION TEXT)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08F59-54B5-4428-BFB6-1C2CCA1ADC19}"/>
              </a:ext>
            </a:extLst>
          </p:cNvPr>
          <p:cNvGrpSpPr/>
          <p:nvPr/>
        </p:nvGrpSpPr>
        <p:grpSpPr>
          <a:xfrm>
            <a:off x="996461" y="925750"/>
            <a:ext cx="2720373" cy="4861254"/>
            <a:chOff x="228599" y="902970"/>
            <a:chExt cx="1931671" cy="3451860"/>
          </a:xfrm>
        </p:grpSpPr>
        <p:pic>
          <p:nvPicPr>
            <p:cNvPr id="8" name="Picture 4" descr="Image result for blank phone screen text">
              <a:extLst>
                <a:ext uri="{FF2B5EF4-FFF2-40B4-BE49-F238E27FC236}">
                  <a16:creationId xmlns:a16="http://schemas.microsoft.com/office/drawing/2014/main" id="{62790E48-1B5F-4522-9286-8E16BBCC42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8599" y="902970"/>
              <a:ext cx="1931671" cy="345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Placeholder 6">
              <a:extLst>
                <a:ext uri="{FF2B5EF4-FFF2-40B4-BE49-F238E27FC236}">
                  <a16:creationId xmlns:a16="http://schemas.microsoft.com/office/drawing/2014/main" id="{83A03403-8CC3-4FEC-96E4-CD3B51232EA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8243" y="1203258"/>
              <a:ext cx="1729066" cy="329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7E9CA7"/>
                </a:buClr>
                <a:buSzPct val="100000"/>
                <a:buFont typeface="+mj-lt"/>
                <a:buNone/>
                <a:defRPr sz="4000" b="0" kern="1200">
                  <a:solidFill>
                    <a:srgbClr val="292929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5F5F5F"/>
                </a:buClr>
                <a:buSzPct val="7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5F5F5F"/>
                </a:buClr>
                <a:buSzPct val="75000"/>
                <a:buFont typeface="Wingdings" pitchFamily="2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5F5F5F"/>
                </a:buClr>
                <a:buSzPct val="75000"/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5F5F5F"/>
                </a:buClr>
                <a:buSzPct val="65000"/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dirty="0">
                  <a:latin typeface="Century Gothic" panose="020B0502020202020204" pitchFamily="34" charset="0"/>
                </a:rPr>
                <a:t>22333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C1AD8316-8A03-4BEF-98FF-1EB6767FF1E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1204" y="2779044"/>
              <a:ext cx="1729066" cy="218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7E9CA7"/>
                </a:buClr>
                <a:buSzPct val="100000"/>
                <a:buFont typeface="+mj-lt"/>
                <a:buNone/>
                <a:defRPr sz="4000" b="0" kern="1200">
                  <a:solidFill>
                    <a:srgbClr val="292929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5F5F5F"/>
                </a:buClr>
                <a:buSzPct val="7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5F5F5F"/>
                </a:buClr>
                <a:buSzPct val="75000"/>
                <a:buFont typeface="Wingdings" pitchFamily="2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5F5F5F"/>
                </a:buClr>
                <a:buSzPct val="75000"/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5F5F5F"/>
                </a:buClr>
                <a:buSzPct val="65000"/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dirty="0">
                  <a:latin typeface="Century Gothic" panose="020B0502020202020204" pitchFamily="34" charset="0"/>
                </a:rPr>
                <a:t>CONCORDIA477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16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A0208-74B4-4AA5-A747-D435724F99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93" y="1286200"/>
            <a:ext cx="8840527" cy="4804635"/>
          </a:xfrm>
          <a:prstGeom prst="rect">
            <a:avLst/>
          </a:prstGeom>
        </p:spPr>
      </p:pic>
      <p:pic>
        <p:nvPicPr>
          <p:cNvPr id="4" name="Picture 2" descr="Image result for glass half full">
            <a:extLst>
              <a:ext uri="{FF2B5EF4-FFF2-40B4-BE49-F238E27FC236}">
                <a16:creationId xmlns:a16="http://schemas.microsoft.com/office/drawing/2014/main" id="{0CBB952A-5B2B-4D19-8DF4-CA124474F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280" y="487777"/>
            <a:ext cx="2667000" cy="63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B0C1FFE-A961-4F03-8A18-BD93E974DEED}"/>
              </a:ext>
            </a:extLst>
          </p:cNvPr>
          <p:cNvSpPr txBox="1">
            <a:spLocks/>
          </p:cNvSpPr>
          <p:nvPr/>
        </p:nvSpPr>
        <p:spPr bwMode="auto">
          <a:xfrm>
            <a:off x="335280" y="37788"/>
            <a:ext cx="7559675" cy="49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SzPct val="60000"/>
              <a:buFont typeface="Wingdings" pitchFamily="2" charset="2"/>
              <a:buChar char="§"/>
              <a:defRPr sz="29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Char char="§"/>
              <a:defRPr sz="2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§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§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5F5F5F"/>
              </a:buClr>
              <a:buSzPct val="65000"/>
              <a:buFont typeface="Wingdings" pitchFamily="2" charset="2"/>
              <a:buChar char="§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>
                <a:latin typeface="Avenir LT Std 35 Light" panose="020B0402020203020204" pitchFamily="34" charset="0"/>
              </a:rPr>
              <a:t>LET’S GIVE IT A TRY:</a:t>
            </a:r>
          </a:p>
        </p:txBody>
      </p:sp>
    </p:spTree>
    <p:extLst>
      <p:ext uri="{BB962C8B-B14F-4D97-AF65-F5344CB8AC3E}">
        <p14:creationId xmlns:p14="http://schemas.microsoft.com/office/powerpoint/2010/main" val="318961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CB9F73-E473-418C-B844-51D2158509B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10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D595D-8C17-418B-95A3-A94D656DEE1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9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F45E15-BB0C-4C9C-B622-E4C4C98745F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6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4E732-B78C-4674-B3C7-FA97B620419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2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F377B-C53E-4B45-84D5-991E1718CD2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3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4AE9-3C53-45C4-9158-5B4F69808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168" y="1672466"/>
            <a:ext cx="9925664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WELCOME!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2C8D25-10AE-4A18-A9B4-C4493D75563C}"/>
              </a:ext>
            </a:extLst>
          </p:cNvPr>
          <p:cNvCxnSpPr/>
          <p:nvPr/>
        </p:nvCxnSpPr>
        <p:spPr>
          <a:xfrm>
            <a:off x="840657" y="3007238"/>
            <a:ext cx="1027962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8B021E-458F-4041-8E3A-122B84BB2200}"/>
              </a:ext>
            </a:extLst>
          </p:cNvPr>
          <p:cNvCxnSpPr>
            <a:cxnSpLocks/>
          </p:cNvCxnSpPr>
          <p:nvPr/>
        </p:nvCxnSpPr>
        <p:spPr>
          <a:xfrm>
            <a:off x="840657" y="4060066"/>
            <a:ext cx="10218175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11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3CF8DF-FF35-4A0F-8E12-8E779B0B9A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6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F377B-C53E-4B45-84D5-991E1718CD2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3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4AE9-3C53-45C4-9158-5B4F69808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168" y="1541837"/>
            <a:ext cx="9925664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LET’S DIG DEEPER</a:t>
            </a:r>
          </a:p>
        </p:txBody>
      </p:sp>
    </p:spTree>
    <p:extLst>
      <p:ext uri="{BB962C8B-B14F-4D97-AF65-F5344CB8AC3E}">
        <p14:creationId xmlns:p14="http://schemas.microsoft.com/office/powerpoint/2010/main" val="192403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F377B-C53E-4B45-84D5-991E1718CD28}"/>
              </a:ext>
            </a:extLst>
          </p:cNvPr>
          <p:cNvSpPr/>
          <p:nvPr/>
        </p:nvSpPr>
        <p:spPr>
          <a:xfrm>
            <a:off x="0" y="1"/>
            <a:ext cx="12192000" cy="1523999"/>
          </a:xfrm>
          <a:prstGeom prst="rect">
            <a:avLst/>
          </a:prstGeom>
          <a:solidFill>
            <a:srgbClr val="F3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4AE9-3C53-45C4-9158-5B4F69808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168" y="-1193800"/>
            <a:ext cx="9925664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Breakout Rooms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D09E7-4705-43B3-9BE5-F387C58E3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343" y="1895107"/>
            <a:ext cx="7997371" cy="4498164"/>
          </a:xfrm>
          <a:prstGeom prst="rect">
            <a:avLst/>
          </a:prstGeom>
          <a:ln>
            <a:solidFill>
              <a:srgbClr val="48322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0A4283-0A89-431A-BBF9-F5518AC01629}"/>
              </a:ext>
            </a:extLst>
          </p:cNvPr>
          <p:cNvSpPr txBox="1"/>
          <p:nvPr/>
        </p:nvSpPr>
        <p:spPr>
          <a:xfrm>
            <a:off x="478972" y="1859340"/>
            <a:ext cx="3135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83224"/>
                </a:solidFill>
                <a:latin typeface="Avenir LT Std 65 Medium" panose="020B0603020203020204" pitchFamily="34" charset="0"/>
              </a:rPr>
              <a:t>The top five uses voted on by everyone, will be listed above.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9F031-5093-44F1-9D10-96A09BAE7386}"/>
              </a:ext>
            </a:extLst>
          </p:cNvPr>
          <p:cNvSpPr txBox="1"/>
          <p:nvPr/>
        </p:nvSpPr>
        <p:spPr>
          <a:xfrm>
            <a:off x="478971" y="3715615"/>
            <a:ext cx="31350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83224"/>
                </a:solidFill>
                <a:latin typeface="Avenir LT Std 65 Medium" panose="020B0603020203020204" pitchFamily="34" charset="0"/>
              </a:rPr>
              <a:t>With your group, brainstorm any ideas to expand on that use. Your room’s facilitator will help guide the conversation.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330EB2B-5891-4997-B07A-EE1218A703E2}"/>
              </a:ext>
            </a:extLst>
          </p:cNvPr>
          <p:cNvSpPr/>
          <p:nvPr/>
        </p:nvSpPr>
        <p:spPr>
          <a:xfrm>
            <a:off x="3468914" y="2452916"/>
            <a:ext cx="580572" cy="287573"/>
          </a:xfrm>
          <a:prstGeom prst="rightArrow">
            <a:avLst/>
          </a:prstGeom>
          <a:solidFill>
            <a:srgbClr val="F3CA33"/>
          </a:solidFill>
          <a:ln w="28575">
            <a:solidFill>
              <a:srgbClr val="483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5927508-F7CA-4A0D-9CF3-FABEB65962B5}"/>
              </a:ext>
            </a:extLst>
          </p:cNvPr>
          <p:cNvSpPr/>
          <p:nvPr/>
        </p:nvSpPr>
        <p:spPr>
          <a:xfrm>
            <a:off x="3468914" y="4720616"/>
            <a:ext cx="580572" cy="287573"/>
          </a:xfrm>
          <a:prstGeom prst="rightArrow">
            <a:avLst/>
          </a:prstGeom>
          <a:solidFill>
            <a:srgbClr val="F3CA33"/>
          </a:solidFill>
          <a:ln w="28575">
            <a:solidFill>
              <a:srgbClr val="483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00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0665C5-3BE7-4ED7-BEA5-3AA865E0D74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527B84-C66C-4AEF-8376-89AB6C6DB0AB}"/>
              </a:ext>
            </a:extLst>
          </p:cNvPr>
          <p:cNvSpPr txBox="1">
            <a:spLocks/>
          </p:cNvSpPr>
          <p:nvPr/>
        </p:nvSpPr>
        <p:spPr>
          <a:xfrm>
            <a:off x="1133168" y="2426901"/>
            <a:ext cx="992566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3CA33"/>
                </a:solidFill>
                <a:latin typeface="Avenir LT Std 65 Medium" panose="020B0603020203020204" pitchFamily="34" charset="0"/>
              </a:rPr>
              <a:t>WHAT WERE SOME OF YOUR GROUP’S MAIN TAKEAWAYS?</a:t>
            </a:r>
          </a:p>
        </p:txBody>
      </p:sp>
    </p:spTree>
    <p:extLst>
      <p:ext uri="{BB962C8B-B14F-4D97-AF65-F5344CB8AC3E}">
        <p14:creationId xmlns:p14="http://schemas.microsoft.com/office/powerpoint/2010/main" val="3194375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4AE9-3C53-45C4-9158-5B4F69808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2FD7D6-9718-49E1-AAED-BC13D6BF270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4B083-7BF7-4AD1-A468-3B202E7236E6}"/>
              </a:ext>
            </a:extLst>
          </p:cNvPr>
          <p:cNvSpPr txBox="1"/>
          <p:nvPr/>
        </p:nvSpPr>
        <p:spPr>
          <a:xfrm>
            <a:off x="0" y="739974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600" dirty="0">
                <a:solidFill>
                  <a:srgbClr val="F3CA33"/>
                </a:solidFill>
                <a:latin typeface="Avenir LT Std 55 Roman" panose="020B0503020203020204" pitchFamily="34" charset="0"/>
              </a:rPr>
              <a:t>Before you go…</a:t>
            </a:r>
          </a:p>
          <a:p>
            <a:pPr algn="ctr"/>
            <a:r>
              <a:rPr lang="en-US" sz="6600" b="1" spc="600" dirty="0">
                <a:solidFill>
                  <a:srgbClr val="F3CA33"/>
                </a:solidFill>
                <a:latin typeface="Avenir LT Std 65 Medium" panose="020B0603020203020204" pitchFamily="34" charset="0"/>
              </a:rPr>
              <a:t>Please fill out an </a:t>
            </a:r>
          </a:p>
          <a:p>
            <a:pPr algn="ctr"/>
            <a:r>
              <a:rPr lang="en-US" sz="6600" b="1" spc="600" dirty="0">
                <a:solidFill>
                  <a:srgbClr val="F3CA33"/>
                </a:solidFill>
                <a:latin typeface="Avenir LT Std 65 Medium" panose="020B0603020203020204" pitchFamily="34" charset="0"/>
              </a:rPr>
              <a:t>After Action Review!</a:t>
            </a:r>
          </a:p>
          <a:p>
            <a:pPr algn="ctr"/>
            <a:endParaRPr lang="en-US" sz="6600" b="1" spc="600" dirty="0">
              <a:solidFill>
                <a:srgbClr val="F3CA33"/>
              </a:solidFill>
              <a:latin typeface="Avenir LT Std 65 Medium" panose="020B0603020203020204" pitchFamily="34" charset="0"/>
            </a:endParaRPr>
          </a:p>
          <a:p>
            <a:pPr algn="ctr"/>
            <a:r>
              <a:rPr lang="en-US" sz="3000" spc="600" dirty="0">
                <a:solidFill>
                  <a:srgbClr val="F3CA33"/>
                </a:solidFill>
                <a:latin typeface="Avenir LT Std 65 Medium" panose="020B0603020203020204" pitchFamily="34" charset="0"/>
              </a:rPr>
              <a:t>Follow the link shared in the chat. It will help us create a better project and process.</a:t>
            </a:r>
          </a:p>
        </p:txBody>
      </p:sp>
    </p:spTree>
    <p:extLst>
      <p:ext uri="{BB962C8B-B14F-4D97-AF65-F5344CB8AC3E}">
        <p14:creationId xmlns:p14="http://schemas.microsoft.com/office/powerpoint/2010/main" val="2515890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F377B-C53E-4B45-84D5-991E1718CD2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3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4AE9-3C53-45C4-9158-5B4F69808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168" y="267281"/>
            <a:ext cx="9925664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THANK YOU FOR YOUR TIME AND IDEAS!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2C8D25-10AE-4A18-A9B4-C4493D75563C}"/>
              </a:ext>
            </a:extLst>
          </p:cNvPr>
          <p:cNvCxnSpPr/>
          <p:nvPr/>
        </p:nvCxnSpPr>
        <p:spPr>
          <a:xfrm>
            <a:off x="840657" y="2654881"/>
            <a:ext cx="1027962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868E95A-A16D-4852-98A8-300158F1BE09}"/>
              </a:ext>
            </a:extLst>
          </p:cNvPr>
          <p:cNvSpPr txBox="1">
            <a:spLocks/>
          </p:cNvSpPr>
          <p:nvPr/>
        </p:nvSpPr>
        <p:spPr>
          <a:xfrm>
            <a:off x="840657" y="3940638"/>
            <a:ext cx="9925664" cy="815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jalence@honeybeepartners.com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8B021E-458F-4041-8E3A-122B84BB2200}"/>
              </a:ext>
            </a:extLst>
          </p:cNvPr>
          <p:cNvCxnSpPr>
            <a:cxnSpLocks/>
          </p:cNvCxnSpPr>
          <p:nvPr/>
        </p:nvCxnSpPr>
        <p:spPr>
          <a:xfrm>
            <a:off x="2186858" y="2754667"/>
            <a:ext cx="7818283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DCC851-9443-4B62-BCB9-06A5976ECE97}"/>
              </a:ext>
            </a:extLst>
          </p:cNvPr>
          <p:cNvCxnSpPr>
            <a:cxnSpLocks/>
          </p:cNvCxnSpPr>
          <p:nvPr/>
        </p:nvCxnSpPr>
        <p:spPr>
          <a:xfrm>
            <a:off x="3214328" y="2850825"/>
            <a:ext cx="5763342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C11AC68-18DF-423D-AF20-268A9887CE4F}"/>
              </a:ext>
            </a:extLst>
          </p:cNvPr>
          <p:cNvSpPr txBox="1">
            <a:spLocks/>
          </p:cNvSpPr>
          <p:nvPr/>
        </p:nvSpPr>
        <p:spPr>
          <a:xfrm>
            <a:off x="730397" y="3191918"/>
            <a:ext cx="9925664" cy="815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Contact Info: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A0D742-9204-4683-BFFC-3CB9E63D8D02}"/>
              </a:ext>
            </a:extLst>
          </p:cNvPr>
          <p:cNvSpPr txBox="1">
            <a:spLocks/>
          </p:cNvSpPr>
          <p:nvPr/>
        </p:nvSpPr>
        <p:spPr>
          <a:xfrm>
            <a:off x="730397" y="4758113"/>
            <a:ext cx="9925664" cy="815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caitlin@honeybeepartners.com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E66E6B-EF45-4AAE-9991-727B60A4CC18}"/>
              </a:ext>
            </a:extLst>
          </p:cNvPr>
          <p:cNvSpPr txBox="1">
            <a:spLocks/>
          </p:cNvSpPr>
          <p:nvPr/>
        </p:nvSpPr>
        <p:spPr>
          <a:xfrm>
            <a:off x="730397" y="5573370"/>
            <a:ext cx="9925664" cy="815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gsilvertooth@concordia.com</a:t>
            </a:r>
          </a:p>
        </p:txBody>
      </p:sp>
    </p:spTree>
    <p:extLst>
      <p:ext uri="{BB962C8B-B14F-4D97-AF65-F5344CB8AC3E}">
        <p14:creationId xmlns:p14="http://schemas.microsoft.com/office/powerpoint/2010/main" val="191028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artment building&#10;&#10;Description automatically generated">
            <a:extLst>
              <a:ext uri="{FF2B5EF4-FFF2-40B4-BE49-F238E27FC236}">
                <a16:creationId xmlns:a16="http://schemas.microsoft.com/office/drawing/2014/main" id="{687B2A12-2A4B-4E03-96A2-5128D14D7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132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BF194B-F658-4666-B331-E196FDD09B3F}"/>
              </a:ext>
            </a:extLst>
          </p:cNvPr>
          <p:cNvSpPr/>
          <p:nvPr/>
        </p:nvSpPr>
        <p:spPr>
          <a:xfrm>
            <a:off x="0" y="1"/>
            <a:ext cx="12192000" cy="1857828"/>
          </a:xfrm>
          <a:prstGeom prst="rect">
            <a:avLst/>
          </a:prstGeom>
          <a:solidFill>
            <a:srgbClr val="F3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8CE372-242A-4885-831F-406BC60A4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168" y="-896563"/>
            <a:ext cx="9925664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Std 65 Medium" panose="020B0603020203020204" pitchFamily="34" charset="0"/>
              </a:rPr>
              <a:t>Our Team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28CECF3-646B-4E85-BB3F-EEFC0143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76" y="2123268"/>
            <a:ext cx="5684620" cy="4392661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2E97144-37D0-4919-BF5C-605193D9B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0" y="2252464"/>
            <a:ext cx="5684620" cy="42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6CED0A9-C2A4-4157-B832-6F6BFB2C8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4" y="-706055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940B831-A1B9-4D77-8519-7E82E6A9548C}"/>
              </a:ext>
            </a:extLst>
          </p:cNvPr>
          <p:cNvSpPr txBox="1">
            <a:spLocks/>
          </p:cNvSpPr>
          <p:nvPr/>
        </p:nvSpPr>
        <p:spPr>
          <a:xfrm>
            <a:off x="1133168" y="4706876"/>
            <a:ext cx="9925664" cy="815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Avenir LT Std 65 Medium" panose="020B0603020203020204" pitchFamily="34" charset="0"/>
              </a:rPr>
              <a:t>Jalence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venir LT Std 65 Medium" panose="020B0603020203020204" pitchFamily="34" charset="0"/>
              </a:rPr>
              <a:t> Isles &amp; Caitlin Kwan</a:t>
            </a:r>
          </a:p>
        </p:txBody>
      </p:sp>
    </p:spTree>
    <p:extLst>
      <p:ext uri="{BB962C8B-B14F-4D97-AF65-F5344CB8AC3E}">
        <p14:creationId xmlns:p14="http://schemas.microsoft.com/office/powerpoint/2010/main" val="4163436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F0A0D4D-64A4-4CF7-8CAA-5368E5406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9" y="-812665"/>
            <a:ext cx="7643310" cy="59061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E75156E-EF5A-479E-8C0E-E5DEA2462F82}"/>
              </a:ext>
            </a:extLst>
          </p:cNvPr>
          <p:cNvSpPr txBox="1">
            <a:spLocks/>
          </p:cNvSpPr>
          <p:nvPr/>
        </p:nvSpPr>
        <p:spPr>
          <a:xfrm>
            <a:off x="2274345" y="4685900"/>
            <a:ext cx="7643310" cy="815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venir LT Std 65 Medium" panose="020B0603020203020204" pitchFamily="34" charset="0"/>
              </a:rPr>
              <a:t>George Silvertooth, Bobbie Hill, Melissa Lee, &amp; Joel Ross</a:t>
            </a:r>
          </a:p>
        </p:txBody>
      </p:sp>
    </p:spTree>
    <p:extLst>
      <p:ext uri="{BB962C8B-B14F-4D97-AF65-F5344CB8AC3E}">
        <p14:creationId xmlns:p14="http://schemas.microsoft.com/office/powerpoint/2010/main" val="20367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4E607-3755-4AFD-9BF7-170C59467D51}"/>
              </a:ext>
            </a:extLst>
          </p:cNvPr>
          <p:cNvSpPr/>
          <p:nvPr/>
        </p:nvSpPr>
        <p:spPr>
          <a:xfrm>
            <a:off x="0" y="1"/>
            <a:ext cx="12192000" cy="18578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19A657-E804-4C1F-92AD-EADD645B5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168" y="-896563"/>
            <a:ext cx="9925664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3CA33"/>
                </a:solidFill>
                <a:latin typeface="Avenir LT Std 65 Medium" panose="020B0603020203020204" pitchFamily="34" charset="0"/>
              </a:rPr>
              <a:t>Our Commitments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B2C92-C5E2-4D2F-AA60-A31CBEDD0C95}"/>
              </a:ext>
            </a:extLst>
          </p:cNvPr>
          <p:cNvSpPr txBox="1"/>
          <p:nvPr/>
        </p:nvSpPr>
        <p:spPr>
          <a:xfrm>
            <a:off x="595086" y="2387601"/>
            <a:ext cx="47897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Space that is accessible &amp; attractive to the 7</a:t>
            </a:r>
            <a:r>
              <a:rPr lang="en-US" sz="32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th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 ward community &amp; visitors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venir LT Std 65 Medium" panose="020B06030202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Responsible Management</a:t>
            </a:r>
          </a:p>
        </p:txBody>
      </p:sp>
      <p:pic>
        <p:nvPicPr>
          <p:cNvPr id="2050" name="Picture 2" descr="Pagoda Cafe - Colectivo">
            <a:extLst>
              <a:ext uri="{FF2B5EF4-FFF2-40B4-BE49-F238E27FC236}">
                <a16:creationId xmlns:a16="http://schemas.microsoft.com/office/drawing/2014/main" id="{139DA1FB-1BC1-4255-9C26-D90279CD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93" y="4608706"/>
            <a:ext cx="5416624" cy="20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ircle Food Store, a historic New Orleans grocery and 7th Ward landmark, up  for sheriff's auction | | nola.com">
            <a:extLst>
              <a:ext uri="{FF2B5EF4-FFF2-40B4-BE49-F238E27FC236}">
                <a16:creationId xmlns:a16="http://schemas.microsoft.com/office/drawing/2014/main" id="{4B2FB201-398F-4294-9D3F-B4B9F0220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63"/>
          <a:stretch/>
        </p:blipFill>
        <p:spPr bwMode="auto">
          <a:xfrm>
            <a:off x="6496493" y="2102892"/>
            <a:ext cx="5416624" cy="22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1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4E607-3755-4AFD-9BF7-170C59467D51}"/>
              </a:ext>
            </a:extLst>
          </p:cNvPr>
          <p:cNvSpPr/>
          <p:nvPr/>
        </p:nvSpPr>
        <p:spPr>
          <a:xfrm>
            <a:off x="0" y="1"/>
            <a:ext cx="12192000" cy="18578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19A657-E804-4C1F-92AD-EADD645B5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168" y="-896563"/>
            <a:ext cx="9925664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3CA33"/>
                </a:solidFill>
                <a:latin typeface="Avenir LT Std 65 Medium" panose="020B0603020203020204" pitchFamily="34" charset="0"/>
              </a:rPr>
              <a:t>Our Commitments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B097EB-E031-415A-AB9F-7791267AF1D0}"/>
              </a:ext>
            </a:extLst>
          </p:cNvPr>
          <p:cNvSpPr txBox="1"/>
          <p:nvPr/>
        </p:nvSpPr>
        <p:spPr>
          <a:xfrm>
            <a:off x="595086" y="2235200"/>
            <a:ext cx="67328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Green Building Practices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venir LT Std 65 Medium" panose="020B06030202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Stormwater Management components, such 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Green Roofs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Permeable Pavements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Bioswales</a:t>
            </a:r>
          </a:p>
        </p:txBody>
      </p:sp>
      <p:pic>
        <p:nvPicPr>
          <p:cNvPr id="1026" name="Picture 2" descr="Permeable Paving System: TRUEGRID Pavers New Orleans">
            <a:extLst>
              <a:ext uri="{FF2B5EF4-FFF2-40B4-BE49-F238E27FC236}">
                <a16:creationId xmlns:a16="http://schemas.microsoft.com/office/drawing/2014/main" id="{F3DC75F2-A154-4859-B886-A63419007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/>
          <a:stretch/>
        </p:blipFill>
        <p:spPr bwMode="auto">
          <a:xfrm>
            <a:off x="6589062" y="3933656"/>
            <a:ext cx="5381625" cy="28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een Roofs — Ecogardens">
            <a:extLst>
              <a:ext uri="{FF2B5EF4-FFF2-40B4-BE49-F238E27FC236}">
                <a16:creationId xmlns:a16="http://schemas.microsoft.com/office/drawing/2014/main" id="{120303AF-1B4F-425B-B456-B73B5B5FD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1" b="9335"/>
          <a:stretch/>
        </p:blipFill>
        <p:spPr bwMode="auto">
          <a:xfrm>
            <a:off x="6589061" y="1958259"/>
            <a:ext cx="5381626" cy="18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3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4E607-3755-4AFD-9BF7-170C59467D51}"/>
              </a:ext>
            </a:extLst>
          </p:cNvPr>
          <p:cNvSpPr/>
          <p:nvPr/>
        </p:nvSpPr>
        <p:spPr>
          <a:xfrm>
            <a:off x="0" y="1"/>
            <a:ext cx="12192000" cy="1857828"/>
          </a:xfrm>
          <a:prstGeom prst="rect">
            <a:avLst/>
          </a:prstGeom>
          <a:solidFill>
            <a:srgbClr val="F3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19A657-E804-4C1F-92AD-EADD645B5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168" y="-896563"/>
            <a:ext cx="9925664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Today’s 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B097EB-E031-415A-AB9F-7791267AF1D0}"/>
              </a:ext>
            </a:extLst>
          </p:cNvPr>
          <p:cNvSpPr txBox="1"/>
          <p:nvPr/>
        </p:nvSpPr>
        <p:spPr>
          <a:xfrm>
            <a:off x="595086" y="2235200"/>
            <a:ext cx="1097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Meet the team.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venir LT Std 65 Medium" panose="020B06030202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Prioritize potential uses for the site.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venir LT Std 65 Medium" panose="020B06030202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603020203020204" pitchFamily="34" charset="0"/>
              </a:rPr>
              <a:t>Brainstorm what those uses could look like, who could help realize them, and how they can equitably benefit the neighborhood. </a:t>
            </a:r>
          </a:p>
        </p:txBody>
      </p:sp>
    </p:spTree>
    <p:extLst>
      <p:ext uri="{BB962C8B-B14F-4D97-AF65-F5344CB8AC3E}">
        <p14:creationId xmlns:p14="http://schemas.microsoft.com/office/powerpoint/2010/main" val="266313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1e62718-cca7-493f-9510-a62d1ec2fc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15c59cb-a01d-40ed-921d-180968c1182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c5a1b32-a0f0-4a99-8154-2134186b8bf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7a11dab-7425-4bbd-8562-c027110c257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5d98083-76e3-478a-a72a-332a709f9f0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6fd4614-0ab4-489a-b79a-492b6f1bf0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70EDE6205CB4BB55F76D04218825B" ma:contentTypeVersion="13" ma:contentTypeDescription="Create a new document." ma:contentTypeScope="" ma:versionID="ee296ec2dfe7e422797083b9186697ca">
  <xsd:schema xmlns:xsd="http://www.w3.org/2001/XMLSchema" xmlns:xs="http://www.w3.org/2001/XMLSchema" xmlns:p="http://schemas.microsoft.com/office/2006/metadata/properties" xmlns:ns3="b34846ac-ecaa-43df-aaa9-e7aef8432f3e" xmlns:ns4="02ad4f23-4fec-42df-9143-a2debd3c64e7" targetNamespace="http://schemas.microsoft.com/office/2006/metadata/properties" ma:root="true" ma:fieldsID="f45348e466e667e8e8d858ca811ecac4" ns3:_="" ns4:_="">
    <xsd:import namespace="b34846ac-ecaa-43df-aaa9-e7aef8432f3e"/>
    <xsd:import namespace="02ad4f23-4fec-42df-9143-a2debd3c64e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46ac-ecaa-43df-aaa9-e7aef8432f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d4f23-4fec-42df-9143-a2debd3c64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5C88E8-FE98-4682-9A9C-5670769002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1537A9-208C-4FE5-9142-FFE65CD69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4846ac-ecaa-43df-aaa9-e7aef8432f3e"/>
    <ds:schemaRef ds:uri="02ad4f23-4fec-42df-9143-a2debd3c64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F82ACB-DEFA-43D4-AC71-19CF23C2A805}">
  <ds:schemaRefs>
    <ds:schemaRef ds:uri="http://purl.org/dc/elements/1.1/"/>
    <ds:schemaRef ds:uri="http://schemas.microsoft.com/office/2006/metadata/properties"/>
    <ds:schemaRef ds:uri="b34846ac-ecaa-43df-aaa9-e7aef8432f3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2ad4f23-4fec-42df-9143-a2debd3c64e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470</Words>
  <Application>Microsoft Office PowerPoint</Application>
  <PresentationFormat>Widescreen</PresentationFormat>
  <Paragraphs>71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Avenir LT Std 35 Light</vt:lpstr>
      <vt:lpstr>Avenir LT Std 55 Roman</vt:lpstr>
      <vt:lpstr>Avenir LT Std 65 Medium</vt:lpstr>
      <vt:lpstr>Calibri</vt:lpstr>
      <vt:lpstr>Calibri Light</vt:lpstr>
      <vt:lpstr>Century Gothic</vt:lpstr>
      <vt:lpstr>ITC Avant Garde Std Bk</vt:lpstr>
      <vt:lpstr>Wingdings</vt:lpstr>
      <vt:lpstr>Office Theme</vt:lpstr>
      <vt:lpstr>1215 St. Bernard Ave. Development  Community Meeting</vt:lpstr>
      <vt:lpstr>WELCOME!</vt:lpstr>
      <vt:lpstr>PowerPoint Presentation</vt:lpstr>
      <vt:lpstr>Our Team</vt:lpstr>
      <vt:lpstr>PowerPoint Presentation</vt:lpstr>
      <vt:lpstr>PowerPoint Presentation</vt:lpstr>
      <vt:lpstr>Our Commitments</vt:lpstr>
      <vt:lpstr>Our Commitments</vt:lpstr>
      <vt:lpstr>Today’s Goals</vt:lpstr>
      <vt:lpstr>Timeline</vt:lpstr>
      <vt:lpstr>Zoning</vt:lpstr>
      <vt:lpstr>Permitted 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DIG DEEPER</vt:lpstr>
      <vt:lpstr>Breakout Rooms</vt:lpstr>
      <vt:lpstr>PowerPoint Presentation</vt:lpstr>
      <vt:lpstr>AAR</vt:lpstr>
      <vt:lpstr>THANK YOU FOR YOUR TIME AND IDEAS!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1215 St. Bernard Ave Development</dc:title>
  <dc:creator>George Silvertooth</dc:creator>
  <cp:lastModifiedBy>George Silvertooth</cp:lastModifiedBy>
  <cp:revision>25</cp:revision>
  <dcterms:created xsi:type="dcterms:W3CDTF">2021-01-27T20:06:17Z</dcterms:created>
  <dcterms:modified xsi:type="dcterms:W3CDTF">2021-02-03T16:14:35Z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0x01010038E70EDE6205CB4BB55F76D04218825B</vt:lpwstr>
  </property>
</Properties>
</file>